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61" r:id="rId6"/>
    <p:sldId id="277" r:id="rId7"/>
    <p:sldId id="259" r:id="rId8"/>
    <p:sldId id="260" r:id="rId9"/>
    <p:sldId id="270" r:id="rId10"/>
    <p:sldId id="262" r:id="rId11"/>
    <p:sldId id="263" r:id="rId12"/>
    <p:sldId id="271" r:id="rId13"/>
    <p:sldId id="264" r:id="rId14"/>
    <p:sldId id="265" r:id="rId15"/>
    <p:sldId id="272" r:id="rId16"/>
    <p:sldId id="266" r:id="rId17"/>
    <p:sldId id="268" r:id="rId18"/>
    <p:sldId id="267" r:id="rId19"/>
    <p:sldId id="269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14"/>
    <p:restoredTop sz="94710"/>
  </p:normalViewPr>
  <p:slideViewPr>
    <p:cSldViewPr snapToGrid="0">
      <p:cViewPr varScale="1">
        <p:scale>
          <a:sx n="90" d="100"/>
          <a:sy n="90" d="100"/>
        </p:scale>
        <p:origin x="232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4E98C-7A72-4A42-8CB1-855328826A94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F77F5-1D85-9C45-94CE-BF6FD66EB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4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3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1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0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0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9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0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97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F77F5-1D85-9C45-94CE-BF6FD66EB5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57AD6-62C5-5C4B-2A5B-8DE81774C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E62AF-B785-DA57-F133-69140E8EB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7D47C-0CFF-F680-9A23-62E91F2AB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DEEF5-58F4-641F-DF22-A05951E12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53F34-4589-315E-8E97-00EBE1BD2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8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1AE1-0C4C-5FAD-871B-BFF472E0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1B32A-BCAB-7A6A-B638-47FC1E592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B19AC-995F-4CA3-44DB-4852A26F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689F0-25CE-F9CC-6DC4-52EABB9C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D3ADF-C289-F2D9-41A5-7F0944FE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B2FF6-EE8E-71E7-10F2-8D558B84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14179-E701-DC9A-17BB-A99CC2552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BFE3E-0168-9BA6-C486-DBBFC2E6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50757-F6A3-1A65-8E41-92716A8F7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2855D-2B51-97D7-CFFA-CF611E5A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497D-0B5E-26AC-4FE4-4526E04A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A518-C896-D1DD-9A2F-2CE11328C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0C349-A248-DEC3-1FB3-7D1AEC2D4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454DE-BE24-D90B-8365-736BA7F1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36F0-E59D-F8D4-F90D-F00F663F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F482-9594-C956-6EC5-175C43C6E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AD189-C284-2D51-6D1B-D0FE78670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728DE-4122-2AC4-3E54-36CEE28F0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B98D6-2DFE-54E6-009E-1072F2AD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842C6-8810-B6B3-97EA-A25C33F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9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7050-942A-7340-049C-85582C23C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891C7-77F4-EB9D-99E3-1176F129B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80203-281D-DE3F-C2B1-D40D37B50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40CD5-A277-3FA9-EC79-8D7A53C3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4EB0C-808D-7AD3-E14A-2CB8D027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E2112-AB18-538D-1025-8901E16B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17ACD-358B-4C3F-1A52-730758ED2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CF7E-FB69-8B7B-EAB8-78A132D61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ECCB7-818D-61FF-F7AB-246C3AAD8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7775B-FAD6-8D5E-32F5-90DA7B7D9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284470-E8D8-D914-4AB8-6E8F8AA4D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B6C55-1851-8EE5-2262-C63F659B0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22F40D-B97E-FDF3-0158-F70EBEBC2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139F9-9667-1F96-D380-41B6B4A1B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7AD38-553E-72A8-4C8F-E55F074C9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077EC0-7D31-B754-6162-8322A7B7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C3A44-75F1-410D-695A-FE4958AF2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1695C-6C16-F570-944E-AB4A11C0B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60604B-095D-916A-0367-CC6E824F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3F603-71E8-AF5A-263A-9076C721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8A41A-4836-6020-667F-CFB2E245C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DF8D1-B446-22FC-4A6D-0D3E427D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8EAB1-845C-9059-A55F-15BFF4661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33B891-8030-C15C-C4E1-5F0966F85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9A8CB-9BF5-D095-9D49-C6AB38CB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A3D8C-E6D6-09FA-8080-CF6C5751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A8319-E15C-8A72-ABFF-B0AFD989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3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3DB7D-D158-E6DA-DC48-1FAF5CAA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20BFF-F169-D921-0191-45F96C843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AB8E5-4698-2EFB-BF3B-CB840F560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DAFB7-F748-97DD-BFEF-5FD53D55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E6A34-6BE4-6761-B643-85B410F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926B9E-5B23-58B1-562B-FD76291B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0111F-5C15-16FD-F778-80CEE532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B5DDF-644F-2416-2A8E-897630057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FBD15-EAE0-6390-4E62-9E763E31A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1B16-3FAE-AF40-8876-EEBF14B1FC8A}" type="datetimeFigureOut">
              <a:rPr lang="en-US" smtClean="0"/>
              <a:t>10/31/23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0334C-4913-F34B-6888-8F55BD39B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9451F-B732-77E1-C25A-46BCD57B8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D96D-D98F-DF4E-B431-46E0BBA7A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8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sonpolicy.org/reports/violence.html" TargetMode="External"/><Relationship Id="rId2" Type="http://schemas.openxmlformats.org/officeDocument/2006/relationships/hyperlink" Target="https://www.prisonpolicy.org/trainings/carveout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sanders@prisonpolicy.org" TargetMode="External"/><Relationship Id="rId2" Type="http://schemas.openxmlformats.org/officeDocument/2006/relationships/hyperlink" Target="mailto:sstaudt@prisonpolicy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31488-30F9-6D59-EE6F-80E6417B7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296" y="955309"/>
            <a:ext cx="8858992" cy="2898975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Contending With Carveouts:</a:t>
            </a:r>
            <a:br>
              <a:rPr lang="en-US" sz="4600" dirty="0">
                <a:solidFill>
                  <a:srgbClr val="FFFFFF"/>
                </a:solidFill>
              </a:rPr>
            </a:br>
            <a:r>
              <a:rPr lang="en-US" sz="4600" dirty="0">
                <a:solidFill>
                  <a:srgbClr val="FFFFFF"/>
                </a:solidFill>
              </a:rPr>
              <a:t>How and Why Charge-Based Exclusions Hamper Reform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A327F-3D9B-4C48-7AC2-5BBF6C44B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4916" y="4533813"/>
            <a:ext cx="6930189" cy="938463"/>
          </a:xfrm>
        </p:spPr>
        <p:txBody>
          <a:bodyPr>
            <a:norm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Sarah Staudt, Director of Policy and Advocacy, Prison Policy Initiative</a:t>
            </a:r>
          </a:p>
          <a:p>
            <a:r>
              <a:rPr lang="en-US" sz="1300">
                <a:solidFill>
                  <a:srgbClr val="FFFFFF"/>
                </a:solidFill>
              </a:rPr>
              <a:t>Jeannette Zanipatin, California State Director, Drug Policy Alliance</a:t>
            </a:r>
          </a:p>
          <a:p>
            <a:r>
              <a:rPr lang="en-US" sz="1300">
                <a:solidFill>
                  <a:srgbClr val="FFFFFF"/>
                </a:solidFill>
              </a:rPr>
              <a:t>Laurie Jo Reynolds, Coordinator, Chicago 400 Alliance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3097BC1-9C27-AD6A-E3ED-787B79BD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90E50-31E8-8363-D5D3-521DEA13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Argument #2: “What about the victims?”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5C71-B74D-25BA-30A4-39375106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400" b="0" i="1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4400" b="0" i="1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400" b="0" i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“Victims of crime want people with violent charges excluded from reform”</a:t>
            </a:r>
            <a:endParaRPr lang="en-US" sz="4400" b="0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26A6A8E-27D1-369F-BFE7-4A5E5797E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45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657C6-E3EA-4218-44E5-FE37F21B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Surveys show that violent crime victims aren’t a monolith – and many want non-prison solutions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204FF-7B3B-2C49-D279-4BC0D0345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16" y="1823396"/>
            <a:ext cx="5828778" cy="4371584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44E40EF-E30D-32FD-37F8-9235F20C8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90E50-31E8-8363-D5D3-521DEA13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36" y="1153571"/>
            <a:ext cx="3200400" cy="44611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Strategies for working with victims’ groups and advocates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5C71-B74D-25BA-30A4-39375106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b="0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Where possible, find out what the victims groups in your area actually </a:t>
            </a:r>
            <a:r>
              <a:rPr lang="en-US" i="1" dirty="0">
                <a:solidFill>
                  <a:schemeClr val="bg1"/>
                </a:solidFill>
                <a:cs typeface="Arial" panose="020B0604020202020204" pitchFamily="34" charset="0"/>
              </a:rPr>
              <a:t>do</a:t>
            </a:r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 think about reforms, and whether they’ve been directly consulted. You may find unlikely allies.</a:t>
            </a:r>
          </a:p>
          <a:p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Organize and empower people who have been victims of crime who do support reform (often, these are the same people impacted by the criminal legal system). </a:t>
            </a:r>
          </a:p>
          <a:p>
            <a:endParaRPr lang="en-U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cs typeface="Arial" panose="020B0604020202020204" pitchFamily="34" charset="0"/>
              </a:rPr>
              <a:t>Extreme and carceral-minded victims groups often claim to speak for every victim; you can undermine their power by providing another victim’s voice who disagrees with them. </a:t>
            </a:r>
          </a:p>
          <a:p>
            <a:endParaRPr lang="en-US" b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i="1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CF47B30-304F-0538-43F4-CC0037F18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90E50-31E8-8363-D5D3-521DEA13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Argument #3: “Innocent people are going to get hurt”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5C71-B74D-25BA-30A4-39375106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b="0" i="1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4400" b="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0" i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“Including people charged with violent crimes in reforms will harm public safety”</a:t>
            </a:r>
            <a:endParaRPr lang="en-US" sz="4400" b="0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FE77139-0487-8594-5F2B-CED5307C7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5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657C6-E3EA-4218-44E5-FE37F21B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People serving long prison sentences for violent crime are among the least “risky” groups of people.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E829-F30D-91AD-F634-F7799271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Lowest re-arrest rate of any group.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Limited studies of release of lifers and others serving extreme sentences show remarkable results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“</a:t>
            </a:r>
            <a:r>
              <a:rPr lang="en-US" sz="2200" b="1" dirty="0">
                <a:solidFill>
                  <a:schemeClr val="accent2"/>
                </a:solidFill>
              </a:rPr>
              <a:t>The </a:t>
            </a:r>
            <a:r>
              <a:rPr lang="en-US" sz="2200" b="1" dirty="0" err="1">
                <a:solidFill>
                  <a:schemeClr val="accent2"/>
                </a:solidFill>
              </a:rPr>
              <a:t>Ungers</a:t>
            </a:r>
            <a:r>
              <a:rPr lang="en-US" sz="2200" dirty="0">
                <a:solidFill>
                  <a:schemeClr val="bg1"/>
                </a:solidFill>
              </a:rPr>
              <a:t>” – nearly 200 people charged with sex-related and violent crimes in Maryland were released in 2012. Six years later, only 5 had returned to prison for any reason – a 3% rate.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lvl="1"/>
            <a:r>
              <a:rPr lang="en-US" sz="2200" b="1" dirty="0">
                <a:solidFill>
                  <a:schemeClr val="accent2"/>
                </a:solidFill>
              </a:rPr>
              <a:t>Safe and Just Michigan </a:t>
            </a:r>
            <a:r>
              <a:rPr lang="en-US" sz="2200" dirty="0">
                <a:solidFill>
                  <a:schemeClr val="bg1"/>
                </a:solidFill>
              </a:rPr>
              <a:t>examined 1,000 people convicted of homicide and sex offenses released between 2007-2010. Less than 1% returned to prison within 3 years.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E7952A3-C99C-9ED0-11CA-C55C8DBF1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1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657C6-E3EA-4218-44E5-FE37F21B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Age and Criminal Behavior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E829-F30D-91AD-F634-F7799271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70704-CB0B-0148-6238-EF3D4968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82" y="914908"/>
            <a:ext cx="4699000" cy="4699000"/>
          </a:xfrm>
          <a:prstGeom prst="rect">
            <a:avLst/>
          </a:prstGeom>
        </p:spPr>
      </p:pic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2299A45-7A5A-0681-A45A-BE003BB9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657C6-E3EA-4218-44E5-FE37F21B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An aside: talking to policymakers about recidivism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E829-F30D-91AD-F634-F7799271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Many recidivism rates you may be faced with from opponents include lots of post-release behavior that is non-criminal, non-dangerous, and not what most people think of when they hear the word “recidivism.”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Check whether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The rates in question are re-ARREST rates, re-CONVICTION rates, or re-INCARCERATION rates.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Whether the rates include re-arrest for </a:t>
            </a:r>
            <a:r>
              <a:rPr lang="en-US" sz="1800" i="1" dirty="0">
                <a:solidFill>
                  <a:schemeClr val="bg1"/>
                </a:solidFill>
              </a:rPr>
              <a:t>anything </a:t>
            </a:r>
            <a:r>
              <a:rPr lang="en-US" sz="1800" dirty="0">
                <a:solidFill>
                  <a:schemeClr val="bg1"/>
                </a:solidFill>
              </a:rPr>
              <a:t>or only for serious offenses 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Whether they include technical violations of release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How long the follow-up period is.</a:t>
            </a:r>
          </a:p>
          <a:p>
            <a:pPr lvl="1"/>
            <a:endParaRPr lang="en-US" sz="18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Remind policymakers about reporting bias – we hear all the bad stories, but the good stories are rarely reported on, giving us a skewed understanding of recidivism.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E3B0DC7-72B9-1603-30F2-B61344E3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2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657C6-E3EA-4218-44E5-FE37F21B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56" y="1198418"/>
            <a:ext cx="3887234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Strategies for dealing with the “Willie Horton Effect”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E829-F30D-91AD-F634-F7799271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953293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Policymakers often believe they will be strongly blamed for any negative outcomes.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Offer continued and ongoing support from your organizing when a negative outcome does occur.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Arm them with responses: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Positive outcome stories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Perceived safeguards against negative outcomes, like discretion by decision makers and risk evaluation methods.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Statistics (though these can be less helpful than other kinds of arguments)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A485CD9-C51F-BF1D-733C-6093CA664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57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90E50-31E8-8363-D5D3-521DEA13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Argument #4: “People ‘like that’ don’t deserve my mercy”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5C71-B74D-25BA-30A4-39375106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400" i="1" dirty="0">
              <a:solidFill>
                <a:srgbClr val="4C4C4C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4400" i="1" dirty="0">
              <a:solidFill>
                <a:srgbClr val="4C4C4C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400" b="0" i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“People convicted of serious offenses do not deserve mercy or reform”</a:t>
            </a:r>
            <a:endParaRPr lang="en-US" sz="4400" b="0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FC2149C-FF7B-A1A5-12B5-FEAF4C4B4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55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90E50-31E8-8363-D5D3-521DEA13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9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People charged with serious crimes are individuals with individual stories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5C71-B74D-25BA-30A4-39375106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Everyone grows and changes, and most reforms include discretionary measures to allow decisionmakers to look at each person’s case individually.</a:t>
            </a:r>
          </a:p>
          <a:p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Carveouts remove, rather than strengthen, that discretion. </a:t>
            </a:r>
          </a:p>
          <a:p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bg1"/>
                </a:solidFill>
                <a:cs typeface="Arial" panose="020B0604020202020204" pitchFamily="34" charset="0"/>
              </a:rPr>
              <a:t>“Violent” doesn’t always mean violent:</a:t>
            </a:r>
          </a:p>
          <a:p>
            <a:endParaRPr lang="en-US" sz="2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Especially when carveouts are written with broad language like “violent,” “serious,” or similar language, there may not be a clear statutory definition of what charges that encompasses.</a:t>
            </a:r>
          </a:p>
          <a:p>
            <a:pPr lvl="1"/>
            <a:endParaRPr lang="en-US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If there </a:t>
            </a:r>
            <a:r>
              <a:rPr lang="en-US" sz="1800" i="1" dirty="0">
                <a:solidFill>
                  <a:schemeClr val="bg1"/>
                </a:solidFill>
                <a:cs typeface="Arial" panose="020B0604020202020204" pitchFamily="34" charset="0"/>
              </a:rPr>
              <a:t>has</a:t>
            </a:r>
            <a:r>
              <a:rPr lang="en-US" sz="1800" dirty="0">
                <a:solidFill>
                  <a:schemeClr val="bg1"/>
                </a:solidFill>
                <a:cs typeface="Arial" panose="020B0604020202020204" pitchFamily="34" charset="0"/>
              </a:rPr>
              <a:t> to be a carveout, you may be better served by a clear list of charges so that the carveout can’t be expanded to include more people than intended. 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B24DD6D-A1E6-531D-620E-CFFC1A1D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6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98179-6211-0575-60CF-2495563A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What is a Carveout?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9854-707F-AC26-0AF8-3F1EC55D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“except” or “other than” in criminal legal system reforms that refers to some charge or set of charges.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More generally, a refusal to address or touch needed reform for certain categories of crimes, even while pursuing it for less serious ones. 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Often, reforms focus on the non-non-</a:t>
            </a:r>
            <a:r>
              <a:rPr lang="en-US" sz="2200" dirty="0" err="1">
                <a:solidFill>
                  <a:schemeClr val="bg1"/>
                </a:solidFill>
              </a:rPr>
              <a:t>nons</a:t>
            </a:r>
            <a:r>
              <a:rPr lang="en-US" sz="2200" dirty="0">
                <a:solidFill>
                  <a:schemeClr val="bg1"/>
                </a:solidFill>
              </a:rPr>
              <a:t>: “non-violent,” “non-sexual,” “non-serious.”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3AF6B57-68BD-8F0E-786D-FB733B9DA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12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657C6-E3EA-4218-44E5-FE37F21B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510" y="1198418"/>
            <a:ext cx="4167271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Strategies to help policymakers empathize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E829-F30D-91AD-F634-F7799271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8325" y="789648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Wherever possible, put policymakers in direct or close to direct contact with incarcerated and formerly incarcerated people.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Consider asking your legislature to allow public testimony from inside prisons.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Tell stories from multiple perspectives: make sure that policymakers hear from families. 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FA7E3FE-7A7E-5554-7BD8-2ACD2AB19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6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CD2-8E9A-A782-5D45-274CDE1C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Prison Policy Initiative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DD1CF-121E-4169-49C9-E241A113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70187" cy="4351338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Carveouts Toolkit </a:t>
            </a:r>
            <a:r>
              <a:rPr lang="en-US" dirty="0">
                <a:solidFill>
                  <a:schemeClr val="bg1"/>
                </a:solidFill>
              </a:rPr>
              <a:t>– includes the counterarguments talked about in this presentation in one easy-to-use document.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Reforms Without Results </a:t>
            </a:r>
            <a:r>
              <a:rPr lang="en-US" dirty="0">
                <a:solidFill>
                  <a:schemeClr val="bg1"/>
                </a:solidFill>
              </a:rPr>
              <a:t>– comprehensive 2020 report about why policymakers should avoid carveouts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50D9FF6-A135-CC5A-9DB2-03978891D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  <p:pic>
        <p:nvPicPr>
          <p:cNvPr id="8" name="Picture 7" descr="A screenshot of a page&#10;&#10;Description automatically generated">
            <a:extLst>
              <a:ext uri="{FF2B5EF4-FFF2-40B4-BE49-F238E27FC236}">
                <a16:creationId xmlns:a16="http://schemas.microsoft.com/office/drawing/2014/main" id="{5F6C8EF8-A715-3EDE-C447-F906D335D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0">
            <a:off x="8817240" y="1638861"/>
            <a:ext cx="2885011" cy="2549236"/>
          </a:xfrm>
          <a:prstGeom prst="rect">
            <a:avLst/>
          </a:prstGeom>
        </p:spPr>
      </p:pic>
      <p:pic>
        <p:nvPicPr>
          <p:cNvPr id="6" name="Picture 5" descr="A close-up of a fence&#10;&#10;Description automatically generated">
            <a:extLst>
              <a:ext uri="{FF2B5EF4-FFF2-40B4-BE49-F238E27FC236}">
                <a16:creationId xmlns:a16="http://schemas.microsoft.com/office/drawing/2014/main" id="{847B8F2E-962C-37BF-4028-09A9F4D50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200000">
            <a:off x="9638292" y="3655059"/>
            <a:ext cx="16637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15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4A142-ECDB-38CB-8A02-AF2F6794E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AA8E-1237-85FC-8133-D622299FC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Sarah Staudt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Director of Policy and Advocacy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sstaudt@prisonpolicy.org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Emmett Sanders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Policy and Advocacy Associate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esanders@prisonpolicy.org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1C98C0-1F7F-C39F-9C04-D3E6A072C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2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22F77963-7014-56EE-FB70-87BE33562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4280" y="1518"/>
            <a:ext cx="8123440" cy="6856482"/>
          </a:xfrm>
        </p:spPr>
      </p:pic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BDFFF8B8-24B9-2ED5-DE9E-1685F5364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29FFA-BEFD-E1C5-B637-588BC477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" y="640080"/>
            <a:ext cx="5145438" cy="1481328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How we got here: the explosion of people in prison for violent crimes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191B-F120-7468-1396-A6A5F4CE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number of people in state prison for violent offenses increased by over 300% between 1980 and 2009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A huge variety of “tough on crime” laws contributed to this rise: “3 strikes”, “truth-in-sentencing”, automatic transfer of youth to adult court, and the end of discretionary parole in many states.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9678172-A3FF-B326-1062-C14454024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1DD42-DA34-9603-1017-39E55084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412" y="1079500"/>
            <a:ext cx="4699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0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729FFA-BEFD-E1C5-B637-588BC477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The Stakes: How Carveouts are Stifling Progress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191B-F120-7468-1396-A6A5F4CEF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Between 1981 and 2016, time served for sexual assault and robbery nearly doubled, and time served for murder tripled.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Despite progress addressing mass incarceration, there has been almost no change in the prison population for people accused of violent crimes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BB95036F-F082-2346-4E68-95DEBDFDA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381887"/>
            <a:ext cx="5458968" cy="4094225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C9678172-A3FF-B326-1062-C14454024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7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31488-30F9-6D59-EE6F-80E6417B7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296" y="955309"/>
            <a:ext cx="8858992" cy="2898975"/>
          </a:xfrm>
        </p:spPr>
        <p:txBody>
          <a:bodyPr>
            <a:normAutofit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Common arguments in favor of carveouts - and strategies to deal with them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3097BC1-9C27-AD6A-E3ED-787B79BD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1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90E50-31E8-8363-D5D3-521DEA138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Argument #1: “Just trust me and wait”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A5C71-B74D-25BA-30A4-39375106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0" i="1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4000" b="0" i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“We have to start reforms with nonviolent </a:t>
            </a:r>
            <a:r>
              <a:rPr lang="en-US" sz="4400" b="0" i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charges</a:t>
            </a:r>
            <a:r>
              <a:rPr lang="en-US" sz="4000" b="0" i="1" dirty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, and we’ll ‘come back’ for more serious charges later”</a:t>
            </a:r>
            <a:endParaRPr lang="en-US" sz="4000" b="0" i="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7D9925C-99D7-9656-C345-60B63B505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9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657C6-E3EA-4218-44E5-FE37F21B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Why we often can’t “come back” for more serious charges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0E829-F30D-91AD-F634-F7799271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 logic of carveouts reinforces the flawed logic of incarceration.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Pursuing a carveout strategy leaves behind a group of people that policymakers and the public traditionally have the most trouble empathizing with.</a:t>
            </a:r>
          </a:p>
          <a:p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Carveouts then require that reforms down the line </a:t>
            </a:r>
            <a:r>
              <a:rPr lang="en-US" sz="2200" i="1" dirty="0">
                <a:solidFill>
                  <a:schemeClr val="bg1"/>
                </a:solidFill>
              </a:rPr>
              <a:t>only</a:t>
            </a:r>
            <a:r>
              <a:rPr lang="en-US" sz="2200" dirty="0">
                <a:solidFill>
                  <a:schemeClr val="bg1"/>
                </a:solidFill>
              </a:rPr>
              <a:t> benefit the group of people most easily vilified and othered – it becomes very unlikely that such a law will pass. </a:t>
            </a: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41BD037-5DE7-D1BD-320E-EC9B133A3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3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F1823F-BA52-565B-7233-B2ECC774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1153572"/>
            <a:ext cx="3651707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Strategies for pushing to address violent charges now, not later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3B316-F8E5-C1AB-1198-10017F969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 can be helpful to remind policymakers of how difficult it would be to “come back” for people with more serious charges.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Ask for what you want – it’s sometimes better to avoid over-anticipating policymakers objections and negotiating against yourself. Instead, put policymakers on the hook to justify and explain why they want exclusions.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04E1D1C-0EF6-B424-7427-05A621A3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6108" y="6095052"/>
            <a:ext cx="1615892" cy="68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88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1160</Words>
  <Application>Microsoft Macintosh PowerPoint</Application>
  <PresentationFormat>Widescreen</PresentationFormat>
  <Paragraphs>116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Georgia</vt:lpstr>
      <vt:lpstr>Office Theme</vt:lpstr>
      <vt:lpstr>Contending With Carveouts: How and Why Charge-Based Exclusions Hamper Reform</vt:lpstr>
      <vt:lpstr>What is a Carveout?</vt:lpstr>
      <vt:lpstr>PowerPoint Presentation</vt:lpstr>
      <vt:lpstr>How we got here: the explosion of people in prison for violent crimes</vt:lpstr>
      <vt:lpstr>The Stakes: How Carveouts are Stifling Progress</vt:lpstr>
      <vt:lpstr>Common arguments in favor of carveouts - and strategies to deal with them</vt:lpstr>
      <vt:lpstr>Argument #1: “Just trust me and wait”</vt:lpstr>
      <vt:lpstr>Why we often can’t “come back” for more serious charges</vt:lpstr>
      <vt:lpstr>Strategies for pushing to address violent charges now, not later</vt:lpstr>
      <vt:lpstr>Argument #2: “What about the victims?”</vt:lpstr>
      <vt:lpstr>Surveys show that violent crime victims aren’t a monolith – and many want non-prison solutions</vt:lpstr>
      <vt:lpstr>Strategies for working with victims’ groups and advocates</vt:lpstr>
      <vt:lpstr>Argument #3: “Innocent people are going to get hurt”</vt:lpstr>
      <vt:lpstr>People serving long prison sentences for violent crime are among the least “risky” groups of people.</vt:lpstr>
      <vt:lpstr>Age and Criminal Behavior</vt:lpstr>
      <vt:lpstr>An aside: talking to policymakers about recidivism</vt:lpstr>
      <vt:lpstr>Strategies for dealing with the “Willie Horton Effect”</vt:lpstr>
      <vt:lpstr>Argument #4: “People ‘like that’ don’t deserve my mercy”</vt:lpstr>
      <vt:lpstr>People charged with serious crimes are individuals with individual stories</vt:lpstr>
      <vt:lpstr>Strategies to help policymakers empathize</vt:lpstr>
      <vt:lpstr>Prison Policy Initiative Resources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Contending With Carveouts: How and Why Charge-Based Exclusions Hamper Reform</dc:title>
  <dc:creator>Sarah Staudt</dc:creator>
  <cp:lastModifiedBy>Sarah Staudt</cp:lastModifiedBy>
  <cp:revision>19</cp:revision>
  <dcterms:created xsi:type="dcterms:W3CDTF">2023-10-19T14:01:02Z</dcterms:created>
  <dcterms:modified xsi:type="dcterms:W3CDTF">2023-10-31T21:12:07Z</dcterms:modified>
</cp:coreProperties>
</file>